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9144000" cy="6858000" type="screen4x3"/>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48" d="100"/>
          <a:sy n="48" d="100"/>
        </p:scale>
        <p:origin x="-2052" y="-54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A0FA42D-891F-4B7E-B712-FEBAC091A04B}" type="datetimeFigureOut">
              <a:rPr lang="en-GB" smtClean="0"/>
              <a:t>16/03/2020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1407705-25B7-4D74-B902-50C390177C34}" type="slidenum">
              <a:rPr lang="en-GB" smtClean="0"/>
              <a:t>‹#›</a:t>
            </a:fld>
            <a:endParaRPr lang="en-GB"/>
          </a:p>
        </p:txBody>
      </p:sp>
    </p:spTree>
    <p:extLst>
      <p:ext uri="{BB962C8B-B14F-4D97-AF65-F5344CB8AC3E}">
        <p14:creationId xmlns:p14="http://schemas.microsoft.com/office/powerpoint/2010/main" val="26535018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A0FA42D-891F-4B7E-B712-FEBAC091A04B}" type="datetimeFigureOut">
              <a:rPr lang="en-GB" smtClean="0"/>
              <a:t>16/03/2020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1407705-25B7-4D74-B902-50C390177C34}" type="slidenum">
              <a:rPr lang="en-GB" smtClean="0"/>
              <a:t>‹#›</a:t>
            </a:fld>
            <a:endParaRPr lang="en-GB"/>
          </a:p>
        </p:txBody>
      </p:sp>
    </p:spTree>
    <p:extLst>
      <p:ext uri="{BB962C8B-B14F-4D97-AF65-F5344CB8AC3E}">
        <p14:creationId xmlns:p14="http://schemas.microsoft.com/office/powerpoint/2010/main" val="16906117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A0FA42D-891F-4B7E-B712-FEBAC091A04B}" type="datetimeFigureOut">
              <a:rPr lang="en-GB" smtClean="0"/>
              <a:t>16/03/2020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1407705-25B7-4D74-B902-50C390177C34}" type="slidenum">
              <a:rPr lang="en-GB" smtClean="0"/>
              <a:t>‹#›</a:t>
            </a:fld>
            <a:endParaRPr lang="en-GB"/>
          </a:p>
        </p:txBody>
      </p:sp>
    </p:spTree>
    <p:extLst>
      <p:ext uri="{BB962C8B-B14F-4D97-AF65-F5344CB8AC3E}">
        <p14:creationId xmlns:p14="http://schemas.microsoft.com/office/powerpoint/2010/main" val="36293215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A0FA42D-891F-4B7E-B712-FEBAC091A04B}" type="datetimeFigureOut">
              <a:rPr lang="en-GB" smtClean="0"/>
              <a:t>16/03/2020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1407705-25B7-4D74-B902-50C390177C34}" type="slidenum">
              <a:rPr lang="en-GB" smtClean="0"/>
              <a:t>‹#›</a:t>
            </a:fld>
            <a:endParaRPr lang="en-GB"/>
          </a:p>
        </p:txBody>
      </p:sp>
    </p:spTree>
    <p:extLst>
      <p:ext uri="{BB962C8B-B14F-4D97-AF65-F5344CB8AC3E}">
        <p14:creationId xmlns:p14="http://schemas.microsoft.com/office/powerpoint/2010/main" val="39196966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A0FA42D-891F-4B7E-B712-FEBAC091A04B}" type="datetimeFigureOut">
              <a:rPr lang="en-GB" smtClean="0"/>
              <a:t>16/03/2020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1407705-25B7-4D74-B902-50C390177C34}" type="slidenum">
              <a:rPr lang="en-GB" smtClean="0"/>
              <a:t>‹#›</a:t>
            </a:fld>
            <a:endParaRPr lang="en-GB"/>
          </a:p>
        </p:txBody>
      </p:sp>
    </p:spTree>
    <p:extLst>
      <p:ext uri="{BB962C8B-B14F-4D97-AF65-F5344CB8AC3E}">
        <p14:creationId xmlns:p14="http://schemas.microsoft.com/office/powerpoint/2010/main" val="21670662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A0FA42D-891F-4B7E-B712-FEBAC091A04B}" type="datetimeFigureOut">
              <a:rPr lang="en-GB" smtClean="0"/>
              <a:t>16/03/2020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1407705-25B7-4D74-B902-50C390177C34}" type="slidenum">
              <a:rPr lang="en-GB" smtClean="0"/>
              <a:t>‹#›</a:t>
            </a:fld>
            <a:endParaRPr lang="en-GB"/>
          </a:p>
        </p:txBody>
      </p:sp>
    </p:spTree>
    <p:extLst>
      <p:ext uri="{BB962C8B-B14F-4D97-AF65-F5344CB8AC3E}">
        <p14:creationId xmlns:p14="http://schemas.microsoft.com/office/powerpoint/2010/main" val="18891899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A0FA42D-891F-4B7E-B712-FEBAC091A04B}" type="datetimeFigureOut">
              <a:rPr lang="en-GB" smtClean="0"/>
              <a:t>16/03/2020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1407705-25B7-4D74-B902-50C390177C34}" type="slidenum">
              <a:rPr lang="en-GB" smtClean="0"/>
              <a:t>‹#›</a:t>
            </a:fld>
            <a:endParaRPr lang="en-GB"/>
          </a:p>
        </p:txBody>
      </p:sp>
    </p:spTree>
    <p:extLst>
      <p:ext uri="{BB962C8B-B14F-4D97-AF65-F5344CB8AC3E}">
        <p14:creationId xmlns:p14="http://schemas.microsoft.com/office/powerpoint/2010/main" val="9860753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A0FA42D-891F-4B7E-B712-FEBAC091A04B}" type="datetimeFigureOut">
              <a:rPr lang="en-GB" smtClean="0"/>
              <a:t>16/03/2020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1407705-25B7-4D74-B902-50C390177C34}" type="slidenum">
              <a:rPr lang="en-GB" smtClean="0"/>
              <a:t>‹#›</a:t>
            </a:fld>
            <a:endParaRPr lang="en-GB"/>
          </a:p>
        </p:txBody>
      </p:sp>
    </p:spTree>
    <p:extLst>
      <p:ext uri="{BB962C8B-B14F-4D97-AF65-F5344CB8AC3E}">
        <p14:creationId xmlns:p14="http://schemas.microsoft.com/office/powerpoint/2010/main" val="15840898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A0FA42D-891F-4B7E-B712-FEBAC091A04B}" type="datetimeFigureOut">
              <a:rPr lang="en-GB" smtClean="0"/>
              <a:t>16/03/2020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1407705-25B7-4D74-B902-50C390177C34}" type="slidenum">
              <a:rPr lang="en-GB" smtClean="0"/>
              <a:t>‹#›</a:t>
            </a:fld>
            <a:endParaRPr lang="en-GB"/>
          </a:p>
        </p:txBody>
      </p:sp>
    </p:spTree>
    <p:extLst>
      <p:ext uri="{BB962C8B-B14F-4D97-AF65-F5344CB8AC3E}">
        <p14:creationId xmlns:p14="http://schemas.microsoft.com/office/powerpoint/2010/main" val="25700923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A0FA42D-891F-4B7E-B712-FEBAC091A04B}" type="datetimeFigureOut">
              <a:rPr lang="en-GB" smtClean="0"/>
              <a:t>16/03/2020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1407705-25B7-4D74-B902-50C390177C34}" type="slidenum">
              <a:rPr lang="en-GB" smtClean="0"/>
              <a:t>‹#›</a:t>
            </a:fld>
            <a:endParaRPr lang="en-GB"/>
          </a:p>
        </p:txBody>
      </p:sp>
    </p:spTree>
    <p:extLst>
      <p:ext uri="{BB962C8B-B14F-4D97-AF65-F5344CB8AC3E}">
        <p14:creationId xmlns:p14="http://schemas.microsoft.com/office/powerpoint/2010/main" val="13732588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A0FA42D-891F-4B7E-B712-FEBAC091A04B}" type="datetimeFigureOut">
              <a:rPr lang="en-GB" smtClean="0"/>
              <a:t>16/03/2020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1407705-25B7-4D74-B902-50C390177C34}" type="slidenum">
              <a:rPr lang="en-GB" smtClean="0"/>
              <a:t>‹#›</a:t>
            </a:fld>
            <a:endParaRPr lang="en-GB"/>
          </a:p>
        </p:txBody>
      </p:sp>
    </p:spTree>
    <p:extLst>
      <p:ext uri="{BB962C8B-B14F-4D97-AF65-F5344CB8AC3E}">
        <p14:creationId xmlns:p14="http://schemas.microsoft.com/office/powerpoint/2010/main" val="38367032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A0FA42D-891F-4B7E-B712-FEBAC091A04B}" type="datetimeFigureOut">
              <a:rPr lang="en-GB" smtClean="0"/>
              <a:t>16/03/2020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1407705-25B7-4D74-B902-50C390177C34}" type="slidenum">
              <a:rPr lang="en-GB" smtClean="0"/>
              <a:t>‹#›</a:t>
            </a:fld>
            <a:endParaRPr lang="en-GB"/>
          </a:p>
        </p:txBody>
      </p:sp>
    </p:spTree>
    <p:extLst>
      <p:ext uri="{BB962C8B-B14F-4D97-AF65-F5344CB8AC3E}">
        <p14:creationId xmlns:p14="http://schemas.microsoft.com/office/powerpoint/2010/main" val="32099695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88963" y="-1"/>
            <a:ext cx="8847531" cy="6571030"/>
          </a:xfrm>
          <a:prstGeom prst="rect">
            <a:avLst/>
          </a:prstGeom>
          <a:noFill/>
          <a:ln>
            <a:noFill/>
          </a:ln>
        </p:spPr>
        <p:txBody>
          <a:bodyPr wrap="square" rtlCol="0">
            <a:spAutoFit/>
          </a:bodyPr>
          <a:lstStyle/>
          <a:p>
            <a:pPr algn="ctr"/>
            <a:r>
              <a:rPr lang="en-GB" dirty="0" smtClean="0">
                <a:latin typeface="Century Gothic" panose="020B0502020202020204" pitchFamily="34" charset="0"/>
              </a:rPr>
              <a:t>Home Learning – SRB</a:t>
            </a:r>
          </a:p>
          <a:p>
            <a:pPr algn="ctr"/>
            <a:endParaRPr lang="en-GB" dirty="0">
              <a:latin typeface="Century Gothic" panose="020B0502020202020204" pitchFamily="34" charset="0"/>
            </a:endParaRPr>
          </a:p>
          <a:p>
            <a:pPr algn="ctr"/>
            <a:endParaRPr lang="en-GB" dirty="0" smtClean="0">
              <a:latin typeface="Century Gothic" panose="020B0502020202020204" pitchFamily="34" charset="0"/>
            </a:endParaRPr>
          </a:p>
          <a:p>
            <a:pPr algn="ctr"/>
            <a:endParaRPr lang="en-GB" dirty="0">
              <a:latin typeface="Century Gothic" panose="020B0502020202020204" pitchFamily="34" charset="0"/>
            </a:endParaRPr>
          </a:p>
          <a:p>
            <a:pPr algn="ctr"/>
            <a:endParaRPr lang="en-GB" dirty="0" smtClean="0">
              <a:latin typeface="Century Gothic" panose="020B0502020202020204" pitchFamily="34" charset="0"/>
            </a:endParaRPr>
          </a:p>
          <a:p>
            <a:pPr algn="ctr"/>
            <a:endParaRPr lang="en-GB" dirty="0">
              <a:latin typeface="Century Gothic" panose="020B0502020202020204" pitchFamily="34" charset="0"/>
            </a:endParaRPr>
          </a:p>
          <a:p>
            <a:pPr algn="ctr"/>
            <a:endParaRPr lang="en-GB" dirty="0" smtClean="0">
              <a:latin typeface="Century Gothic" panose="020B0502020202020204" pitchFamily="34" charset="0"/>
            </a:endParaRPr>
          </a:p>
          <a:p>
            <a:pPr algn="ctr"/>
            <a:endParaRPr lang="en-GB" dirty="0">
              <a:latin typeface="Century Gothic" panose="020B0502020202020204" pitchFamily="34" charset="0"/>
            </a:endParaRPr>
          </a:p>
          <a:p>
            <a:pPr algn="ctr"/>
            <a:endParaRPr lang="en-GB" dirty="0" smtClean="0">
              <a:latin typeface="Century Gothic" panose="020B0502020202020204" pitchFamily="34" charset="0"/>
            </a:endParaRPr>
          </a:p>
          <a:p>
            <a:pPr algn="ctr"/>
            <a:endParaRPr lang="en-GB" dirty="0">
              <a:latin typeface="Century Gothic" panose="020B0502020202020204" pitchFamily="34" charset="0"/>
            </a:endParaRPr>
          </a:p>
          <a:p>
            <a:pPr algn="ctr"/>
            <a:endParaRPr lang="en-GB" dirty="0" smtClean="0">
              <a:latin typeface="Century Gothic" panose="020B0502020202020204" pitchFamily="34" charset="0"/>
            </a:endParaRPr>
          </a:p>
          <a:p>
            <a:pPr algn="ctr"/>
            <a:endParaRPr lang="en-GB" dirty="0">
              <a:latin typeface="Century Gothic" panose="020B0502020202020204" pitchFamily="34" charset="0"/>
            </a:endParaRPr>
          </a:p>
          <a:p>
            <a:pPr algn="ctr"/>
            <a:endParaRPr lang="en-GB" dirty="0" smtClean="0">
              <a:latin typeface="Century Gothic" panose="020B0502020202020204" pitchFamily="34" charset="0"/>
            </a:endParaRPr>
          </a:p>
          <a:p>
            <a:pPr algn="ctr"/>
            <a:endParaRPr lang="en-GB" dirty="0">
              <a:latin typeface="Century Gothic" panose="020B0502020202020204" pitchFamily="34" charset="0"/>
            </a:endParaRPr>
          </a:p>
          <a:p>
            <a:pPr algn="ctr"/>
            <a:endParaRPr lang="en-GB" dirty="0" smtClean="0">
              <a:latin typeface="Century Gothic" panose="020B0502020202020204" pitchFamily="34" charset="0"/>
            </a:endParaRPr>
          </a:p>
          <a:p>
            <a:pPr algn="ctr"/>
            <a:endParaRPr lang="en-GB" dirty="0">
              <a:latin typeface="Century Gothic" panose="020B0502020202020204" pitchFamily="34" charset="0"/>
            </a:endParaRPr>
          </a:p>
          <a:p>
            <a:pPr algn="ctr"/>
            <a:endParaRPr lang="en-GB" dirty="0" smtClean="0">
              <a:latin typeface="Century Gothic" panose="020B0502020202020204" pitchFamily="34" charset="0"/>
            </a:endParaRPr>
          </a:p>
          <a:p>
            <a:pPr algn="ctr"/>
            <a:endParaRPr lang="en-GB" dirty="0">
              <a:latin typeface="Century Gothic" panose="020B0502020202020204" pitchFamily="34" charset="0"/>
            </a:endParaRPr>
          </a:p>
          <a:p>
            <a:pPr algn="ctr"/>
            <a:endParaRPr lang="en-GB" dirty="0" smtClean="0">
              <a:latin typeface="Century Gothic" panose="020B0502020202020204" pitchFamily="34" charset="0"/>
            </a:endParaRPr>
          </a:p>
          <a:p>
            <a:pPr algn="ctr"/>
            <a:endParaRPr lang="en-GB" dirty="0">
              <a:latin typeface="Century Gothic" panose="020B0502020202020204" pitchFamily="34" charset="0"/>
            </a:endParaRPr>
          </a:p>
          <a:p>
            <a:pPr algn="ctr"/>
            <a:endParaRPr lang="en-GB" dirty="0" smtClean="0">
              <a:latin typeface="Century Gothic" panose="020B0502020202020204" pitchFamily="34" charset="0"/>
            </a:endParaRPr>
          </a:p>
          <a:p>
            <a:pPr algn="ctr"/>
            <a:endParaRPr lang="en-GB" dirty="0">
              <a:latin typeface="Century Gothic" panose="020B0502020202020204" pitchFamily="34" charset="0"/>
            </a:endParaRPr>
          </a:p>
          <a:p>
            <a:pPr algn="ctr"/>
            <a:endParaRPr lang="en-GB" dirty="0" smtClean="0">
              <a:latin typeface="Century Gothic" panose="020B0502020202020204" pitchFamily="34" charset="0"/>
            </a:endParaRPr>
          </a:p>
          <a:p>
            <a:pPr algn="ctr"/>
            <a:endParaRPr lang="en-GB" sz="700" dirty="0">
              <a:latin typeface="Century Gothic" panose="020B0502020202020204" pitchFamily="34" charset="0"/>
            </a:endParaRPr>
          </a:p>
        </p:txBody>
      </p:sp>
      <p:sp>
        <p:nvSpPr>
          <p:cNvPr id="5" name="TextBox 4"/>
          <p:cNvSpPr txBox="1"/>
          <p:nvPr/>
        </p:nvSpPr>
        <p:spPr>
          <a:xfrm>
            <a:off x="374723" y="692696"/>
            <a:ext cx="2592288" cy="2062103"/>
          </a:xfrm>
          <a:prstGeom prst="rect">
            <a:avLst/>
          </a:prstGeom>
          <a:noFill/>
          <a:ln>
            <a:solidFill>
              <a:srgbClr val="FF0000"/>
            </a:solidFill>
          </a:ln>
        </p:spPr>
        <p:txBody>
          <a:bodyPr wrap="square" rtlCol="0">
            <a:spAutoFit/>
          </a:bodyPr>
          <a:lstStyle/>
          <a:p>
            <a:pPr algn="ctr"/>
            <a:r>
              <a:rPr lang="en-GB" sz="1400" b="1" u="sng" dirty="0" smtClean="0"/>
              <a:t>Scrap Book</a:t>
            </a:r>
          </a:p>
          <a:p>
            <a:pPr algn="ctr"/>
            <a:r>
              <a:rPr lang="en-GB" sz="1400" dirty="0" smtClean="0">
                <a:latin typeface="Century Gothic" panose="020B0502020202020204" pitchFamily="34" charset="0"/>
              </a:rPr>
              <a:t>Keep a scrap book of all the fun activities that you have been doing while you’ve been home </a:t>
            </a:r>
            <a:r>
              <a:rPr lang="en-GB" sz="1400" dirty="0" err="1" smtClean="0">
                <a:latin typeface="Century Gothic" panose="020B0502020202020204" pitchFamily="34" charset="0"/>
              </a:rPr>
              <a:t>eg</a:t>
            </a:r>
            <a:r>
              <a:rPr lang="en-GB" sz="1400" dirty="0" smtClean="0">
                <a:latin typeface="Century Gothic" panose="020B0502020202020204" pitchFamily="34" charset="0"/>
              </a:rPr>
              <a:t>. photos of the games you have played, draw a picture of your favourite film you have watched </a:t>
            </a:r>
            <a:r>
              <a:rPr lang="en-GB" sz="1400" dirty="0" err="1" smtClean="0">
                <a:latin typeface="Century Gothic" panose="020B0502020202020204" pitchFamily="34" charset="0"/>
              </a:rPr>
              <a:t>etc</a:t>
            </a:r>
            <a:endParaRPr lang="en-GB" sz="1400" dirty="0" smtClean="0">
              <a:latin typeface="Century Gothic" panose="020B0502020202020204" pitchFamily="34" charset="0"/>
            </a:endParaRPr>
          </a:p>
        </p:txBody>
      </p:sp>
      <p:sp>
        <p:nvSpPr>
          <p:cNvPr id="6" name="TextBox 5"/>
          <p:cNvSpPr txBox="1"/>
          <p:nvPr/>
        </p:nvSpPr>
        <p:spPr>
          <a:xfrm>
            <a:off x="3145428" y="660758"/>
            <a:ext cx="2592288" cy="2462213"/>
          </a:xfrm>
          <a:prstGeom prst="rect">
            <a:avLst/>
          </a:prstGeom>
          <a:noFill/>
          <a:ln>
            <a:solidFill>
              <a:schemeClr val="accent1"/>
            </a:solidFill>
          </a:ln>
        </p:spPr>
        <p:txBody>
          <a:bodyPr wrap="square" rtlCol="0">
            <a:spAutoFit/>
          </a:bodyPr>
          <a:lstStyle/>
          <a:p>
            <a:pPr algn="ctr"/>
            <a:r>
              <a:rPr lang="en-GB" sz="1400" b="1" u="sng" dirty="0" smtClean="0"/>
              <a:t>Cooking </a:t>
            </a:r>
          </a:p>
          <a:p>
            <a:pPr algn="ctr"/>
            <a:r>
              <a:rPr lang="en-GB" sz="1400" dirty="0" smtClean="0">
                <a:latin typeface="Century Gothic" panose="020B0502020202020204" pitchFamily="34" charset="0"/>
              </a:rPr>
              <a:t>Can you make some chocolate crispy cake nests for Easter? Why don’t you take some photos for your scrap book or send them to me on Dojo? Don’t forget to talk about quantities  and weight when you're cooking.</a:t>
            </a:r>
          </a:p>
          <a:p>
            <a:pPr algn="ctr"/>
            <a:endParaRPr lang="en-GB" sz="1400" dirty="0" smtClean="0">
              <a:latin typeface="Century Gothic" panose="020B0502020202020204" pitchFamily="34" charset="0"/>
            </a:endParaRPr>
          </a:p>
        </p:txBody>
      </p:sp>
      <p:sp>
        <p:nvSpPr>
          <p:cNvPr id="7" name="TextBox 6"/>
          <p:cNvSpPr txBox="1"/>
          <p:nvPr/>
        </p:nvSpPr>
        <p:spPr>
          <a:xfrm>
            <a:off x="6012160" y="476672"/>
            <a:ext cx="2808312" cy="3570208"/>
          </a:xfrm>
          <a:prstGeom prst="rect">
            <a:avLst/>
          </a:prstGeom>
          <a:noFill/>
          <a:ln>
            <a:solidFill>
              <a:srgbClr val="00B050"/>
            </a:solidFill>
          </a:ln>
        </p:spPr>
        <p:txBody>
          <a:bodyPr wrap="square" rtlCol="0">
            <a:spAutoFit/>
          </a:bodyPr>
          <a:lstStyle/>
          <a:p>
            <a:pPr algn="ctr"/>
            <a:r>
              <a:rPr lang="en-GB" sz="1400" b="1" u="sng" dirty="0" smtClean="0"/>
              <a:t>Playdough</a:t>
            </a:r>
            <a:endParaRPr lang="en-GB" sz="1400" dirty="0">
              <a:latin typeface="Century Gothic" panose="020B0502020202020204" pitchFamily="34" charset="0"/>
            </a:endParaRPr>
          </a:p>
          <a:p>
            <a:pPr algn="ctr"/>
            <a:r>
              <a:rPr lang="en-GB" sz="1400" dirty="0" smtClean="0">
                <a:latin typeface="Century Gothic" panose="020B0502020202020204" pitchFamily="34" charset="0"/>
              </a:rPr>
              <a:t>Make some play dough.</a:t>
            </a:r>
          </a:p>
          <a:p>
            <a:r>
              <a:rPr lang="en-GB" sz="1400" dirty="0" smtClean="0">
                <a:latin typeface="Century Gothic" panose="020B0502020202020204" pitchFamily="34" charset="0"/>
              </a:rPr>
              <a:t>Recipe…..</a:t>
            </a:r>
          </a:p>
          <a:p>
            <a:pPr algn="ctr"/>
            <a:r>
              <a:rPr lang="en-GB" sz="1400" dirty="0" smtClean="0">
                <a:latin typeface="Century Gothic" panose="020B0502020202020204" pitchFamily="34" charset="0"/>
              </a:rPr>
              <a:t>2 cups plain flour</a:t>
            </a:r>
          </a:p>
          <a:p>
            <a:pPr algn="ctr"/>
            <a:r>
              <a:rPr lang="en-GB" sz="1400" dirty="0" smtClean="0">
                <a:latin typeface="Century Gothic" panose="020B0502020202020204" pitchFamily="34" charset="0"/>
              </a:rPr>
              <a:t>1 cup salt</a:t>
            </a:r>
          </a:p>
          <a:p>
            <a:pPr algn="ctr"/>
            <a:r>
              <a:rPr lang="en-GB" sz="1400" dirty="0" smtClean="0">
                <a:latin typeface="Century Gothic" panose="020B0502020202020204" pitchFamily="34" charset="0"/>
              </a:rPr>
              <a:t>2 cups water</a:t>
            </a:r>
          </a:p>
          <a:p>
            <a:pPr algn="ctr"/>
            <a:r>
              <a:rPr lang="en-GB" sz="1400" dirty="0" smtClean="0">
                <a:latin typeface="Century Gothic" panose="020B0502020202020204" pitchFamily="34" charset="0"/>
              </a:rPr>
              <a:t>4 teaspoons cream of tartar</a:t>
            </a:r>
          </a:p>
          <a:p>
            <a:pPr algn="ctr"/>
            <a:r>
              <a:rPr lang="en-GB" sz="1400" dirty="0" smtClean="0">
                <a:latin typeface="Century Gothic" panose="020B0502020202020204" pitchFamily="34" charset="0"/>
              </a:rPr>
              <a:t>2 tablespoons oil</a:t>
            </a:r>
          </a:p>
          <a:p>
            <a:pPr algn="ctr"/>
            <a:r>
              <a:rPr lang="en-GB" sz="1400" dirty="0" smtClean="0">
                <a:latin typeface="Century Gothic" panose="020B0502020202020204" pitchFamily="34" charset="0"/>
              </a:rPr>
              <a:t>Food colouring</a:t>
            </a:r>
          </a:p>
          <a:p>
            <a:r>
              <a:rPr lang="en-GB" sz="1400" dirty="0" smtClean="0">
                <a:latin typeface="Century Gothic" panose="020B0502020202020204" pitchFamily="34" charset="0"/>
              </a:rPr>
              <a:t>Mix all the ingredients together over a medium heat until it begins to form a ball. Take off the heat and knead the dough.</a:t>
            </a:r>
          </a:p>
          <a:p>
            <a:r>
              <a:rPr lang="en-GB" sz="1400" dirty="0" smtClean="0">
                <a:latin typeface="Century Gothic" panose="020B0502020202020204" pitchFamily="34" charset="0"/>
              </a:rPr>
              <a:t>Have fun!</a:t>
            </a:r>
          </a:p>
          <a:p>
            <a:endParaRPr lang="en-GB" sz="1600" dirty="0" smtClean="0">
              <a:latin typeface="Century Gothic" panose="020B0502020202020204" pitchFamily="34" charset="0"/>
            </a:endParaRPr>
          </a:p>
        </p:txBody>
      </p:sp>
      <p:sp>
        <p:nvSpPr>
          <p:cNvPr id="9" name="TextBox 8"/>
          <p:cNvSpPr txBox="1"/>
          <p:nvPr/>
        </p:nvSpPr>
        <p:spPr>
          <a:xfrm>
            <a:off x="188963" y="2879115"/>
            <a:ext cx="2778047" cy="2893100"/>
          </a:xfrm>
          <a:prstGeom prst="rect">
            <a:avLst/>
          </a:prstGeom>
          <a:noFill/>
          <a:ln>
            <a:solidFill>
              <a:srgbClr val="FFFF00"/>
            </a:solidFill>
          </a:ln>
        </p:spPr>
        <p:txBody>
          <a:bodyPr wrap="square" rtlCol="0">
            <a:spAutoFit/>
          </a:bodyPr>
          <a:lstStyle/>
          <a:p>
            <a:pPr algn="ctr"/>
            <a:r>
              <a:rPr lang="en-GB" sz="1400" b="1" u="sng" dirty="0" smtClean="0"/>
              <a:t>Counting</a:t>
            </a:r>
          </a:p>
          <a:p>
            <a:pPr algn="ctr"/>
            <a:r>
              <a:rPr lang="en-GB" sz="1400" dirty="0" smtClean="0">
                <a:latin typeface="Century Gothic" panose="020B0502020202020204" pitchFamily="34" charset="0"/>
              </a:rPr>
              <a:t>Can you practise counting forwards and backwards to and from 10? Have a try at writing you numbers. Perhaps you could make the numbers out of your playdough. Rainbow write your numbers or use paint! What about a paintbrush and water or large chalk and write your numbers on the patio or path?</a:t>
            </a:r>
          </a:p>
          <a:p>
            <a:pPr algn="ctr"/>
            <a:r>
              <a:rPr lang="en-GB" sz="1400" dirty="0" smtClean="0">
                <a:latin typeface="Century Gothic" panose="020B0502020202020204" pitchFamily="34" charset="0"/>
              </a:rPr>
              <a:t> </a:t>
            </a:r>
          </a:p>
        </p:txBody>
      </p:sp>
      <p:sp>
        <p:nvSpPr>
          <p:cNvPr id="10" name="TextBox 9"/>
          <p:cNvSpPr txBox="1"/>
          <p:nvPr/>
        </p:nvSpPr>
        <p:spPr>
          <a:xfrm>
            <a:off x="3145428" y="3245255"/>
            <a:ext cx="2592288" cy="2462213"/>
          </a:xfrm>
          <a:prstGeom prst="rect">
            <a:avLst/>
          </a:prstGeom>
          <a:noFill/>
          <a:ln>
            <a:solidFill>
              <a:schemeClr val="accent4">
                <a:lumMod val="60000"/>
                <a:lumOff val="40000"/>
              </a:schemeClr>
            </a:solidFill>
          </a:ln>
        </p:spPr>
        <p:txBody>
          <a:bodyPr wrap="square" rtlCol="0">
            <a:spAutoFit/>
          </a:bodyPr>
          <a:lstStyle/>
          <a:p>
            <a:pPr algn="ctr"/>
            <a:r>
              <a:rPr lang="en-GB" sz="1400" b="1" u="sng" dirty="0" smtClean="0">
                <a:latin typeface="Century Gothic" panose="020B0502020202020204" pitchFamily="34" charset="0"/>
              </a:rPr>
              <a:t>Bath time! </a:t>
            </a:r>
            <a:endParaRPr lang="en-GB" sz="1400" b="1" u="sng" dirty="0">
              <a:latin typeface="Century Gothic" panose="020B0502020202020204" pitchFamily="34" charset="0"/>
            </a:endParaRPr>
          </a:p>
          <a:p>
            <a:pPr algn="ctr"/>
            <a:r>
              <a:rPr lang="en-GB" sz="1400" dirty="0" smtClean="0">
                <a:latin typeface="Century Gothic" panose="020B0502020202020204" pitchFamily="34" charset="0"/>
              </a:rPr>
              <a:t>Have fun with bubbles.</a:t>
            </a:r>
          </a:p>
          <a:p>
            <a:pPr algn="ctr"/>
            <a:r>
              <a:rPr lang="en-GB" sz="1400" dirty="0" smtClean="0">
                <a:latin typeface="Century Gothic" panose="020B0502020202020204" pitchFamily="34" charset="0"/>
              </a:rPr>
              <a:t>Take some cups and containers in the bath with you. Fill them up, empty them out. Talk about how full/empty/nearly full </a:t>
            </a:r>
            <a:r>
              <a:rPr lang="en-GB" sz="1400" dirty="0" err="1" smtClean="0">
                <a:latin typeface="Century Gothic" panose="020B0502020202020204" pitchFamily="34" charset="0"/>
              </a:rPr>
              <a:t>etc</a:t>
            </a:r>
            <a:r>
              <a:rPr lang="en-GB" sz="1400" dirty="0" smtClean="0">
                <a:latin typeface="Century Gothic" panose="020B0502020202020204" pitchFamily="34" charset="0"/>
              </a:rPr>
              <a:t> they are.  Take a big jug with you….how many cups of water will fill the jug?</a:t>
            </a:r>
          </a:p>
          <a:p>
            <a:pPr algn="ctr"/>
            <a:endParaRPr lang="en-GB" sz="1400" dirty="0" smtClean="0"/>
          </a:p>
        </p:txBody>
      </p:sp>
      <p:sp>
        <p:nvSpPr>
          <p:cNvPr id="8" name="TextBox 7"/>
          <p:cNvSpPr txBox="1"/>
          <p:nvPr/>
        </p:nvSpPr>
        <p:spPr>
          <a:xfrm>
            <a:off x="5832141" y="4306149"/>
            <a:ext cx="3168350" cy="1384995"/>
          </a:xfrm>
          <a:prstGeom prst="rect">
            <a:avLst/>
          </a:prstGeom>
          <a:noFill/>
          <a:ln>
            <a:solidFill>
              <a:srgbClr val="FFC000"/>
            </a:solidFill>
          </a:ln>
        </p:spPr>
        <p:txBody>
          <a:bodyPr wrap="square" rtlCol="0">
            <a:spAutoFit/>
          </a:bodyPr>
          <a:lstStyle/>
          <a:p>
            <a:pPr algn="ctr"/>
            <a:r>
              <a:rPr lang="en-GB" sz="1400" b="1" u="sng" dirty="0" smtClean="0"/>
              <a:t>Outdoor Play</a:t>
            </a:r>
          </a:p>
          <a:p>
            <a:pPr algn="ctr"/>
            <a:r>
              <a:rPr lang="en-GB" sz="1400" dirty="0" smtClean="0">
                <a:latin typeface="Century Gothic" panose="020B0502020202020204" pitchFamily="34" charset="0"/>
              </a:rPr>
              <a:t>Be a Spring detective! Look for signs that Spring has Sprung. How about some planting and digging too </a:t>
            </a:r>
          </a:p>
          <a:p>
            <a:pPr algn="ctr"/>
            <a:endParaRPr lang="en-GB" sz="1400" dirty="0"/>
          </a:p>
        </p:txBody>
      </p:sp>
      <p:pic>
        <p:nvPicPr>
          <p:cNvPr id="1026" name="Picture 2" descr="C:\Users\cfnpteacher\AppData\Local\Microsoft\Windows\Temporary Internet Files\Content.IE5\5YSEW6HR\Spring_Branch_1920x1200_hd_wallpaper[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905805" y="5248200"/>
            <a:ext cx="539552" cy="33722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Users\cfnpteacher\AppData\Local\Microsoft\Windows\Temporary Internet Files\Content.IE5\5YSEW6HR\clipart[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151079" y="2620861"/>
            <a:ext cx="439254" cy="439254"/>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descr="C:\Users\cfnpteacher\AppData\Local\Microsoft\Windows\Temporary Internet Files\Content.IE5\OO5WLD5V\DJI_SeptDoodlers_123_c[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19422" y="5427399"/>
            <a:ext cx="321788" cy="179264"/>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C:\Users\cfnpteacher\AppData\Local\Microsoft\Windows\Temporary Internet Files\Content.IE5\71F2B7WB\bubble%20bath[1].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066698" y="4998647"/>
            <a:ext cx="608016" cy="608016"/>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188964" y="5833032"/>
            <a:ext cx="6771106" cy="954107"/>
          </a:xfrm>
          <a:prstGeom prst="rect">
            <a:avLst/>
          </a:prstGeom>
          <a:noFill/>
          <a:ln>
            <a:solidFill>
              <a:schemeClr val="tx2">
                <a:lumMod val="60000"/>
                <a:lumOff val="40000"/>
              </a:schemeClr>
            </a:solidFill>
          </a:ln>
        </p:spPr>
        <p:txBody>
          <a:bodyPr wrap="square" rtlCol="0">
            <a:spAutoFit/>
          </a:bodyPr>
          <a:lstStyle/>
          <a:p>
            <a:pPr algn="ctr"/>
            <a:r>
              <a:rPr lang="en-GB" sz="1400" b="1" u="sng" dirty="0" smtClean="0">
                <a:latin typeface="Century Gothic" panose="020B0502020202020204" pitchFamily="34" charset="0"/>
              </a:rPr>
              <a:t>Outdoor play</a:t>
            </a:r>
          </a:p>
          <a:p>
            <a:pPr algn="ctr"/>
            <a:r>
              <a:rPr lang="en-GB" sz="1400" dirty="0" smtClean="0">
                <a:latin typeface="Century Gothic" panose="020B0502020202020204" pitchFamily="34" charset="0"/>
              </a:rPr>
              <a:t>Have fun in the sun! have a go at skipping or </a:t>
            </a:r>
            <a:r>
              <a:rPr lang="en-GB" sz="1400" dirty="0" err="1" smtClean="0">
                <a:latin typeface="Century Gothic" panose="020B0502020202020204" pitchFamily="34" charset="0"/>
              </a:rPr>
              <a:t>hoola</a:t>
            </a:r>
            <a:r>
              <a:rPr lang="en-GB" sz="1400" dirty="0" smtClean="0">
                <a:latin typeface="Century Gothic" panose="020B0502020202020204" pitchFamily="34" charset="0"/>
              </a:rPr>
              <a:t> hooping. Practise throwing and catching a ball. How many times can you catch it? How many times can you catch it in 1 minute? Can you beat your record?</a:t>
            </a:r>
            <a:endParaRPr lang="en-GB" sz="1400" b="1" u="sng" dirty="0">
              <a:latin typeface="Century Gothic" panose="020B0502020202020204" pitchFamily="34" charset="0"/>
            </a:endParaRPr>
          </a:p>
        </p:txBody>
      </p:sp>
      <p:sp>
        <p:nvSpPr>
          <p:cNvPr id="3" name="TextBox 2"/>
          <p:cNvSpPr txBox="1"/>
          <p:nvPr/>
        </p:nvSpPr>
        <p:spPr>
          <a:xfrm>
            <a:off x="7164288" y="6170183"/>
            <a:ext cx="1656184" cy="400110"/>
          </a:xfrm>
          <a:prstGeom prst="rect">
            <a:avLst/>
          </a:prstGeom>
          <a:noFill/>
        </p:spPr>
        <p:txBody>
          <a:bodyPr wrap="square" rtlCol="0">
            <a:spAutoFit/>
          </a:bodyPr>
          <a:lstStyle/>
          <a:p>
            <a:pPr algn="ctr"/>
            <a:r>
              <a:rPr lang="en-GB" sz="2000" dirty="0" smtClean="0">
                <a:solidFill>
                  <a:srgbClr val="FF0000"/>
                </a:solidFill>
                <a:latin typeface="Century Gothic" panose="020B0502020202020204" pitchFamily="34" charset="0"/>
              </a:rPr>
              <a:t>Have Fun!</a:t>
            </a:r>
          </a:p>
        </p:txBody>
      </p:sp>
    </p:spTree>
    <p:extLst>
      <p:ext uri="{BB962C8B-B14F-4D97-AF65-F5344CB8AC3E}">
        <p14:creationId xmlns:p14="http://schemas.microsoft.com/office/powerpoint/2010/main" val="41481392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77</TotalTime>
  <Words>331</Words>
  <Application>Microsoft Office PowerPoint</Application>
  <PresentationFormat>On-screen Show (4:3)</PresentationFormat>
  <Paragraphs>48</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Caerphilly CBC</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CFNP Teacher</dc:creator>
  <cp:lastModifiedBy>Suzanne Jayne-Willis</cp:lastModifiedBy>
  <cp:revision>9</cp:revision>
  <cp:lastPrinted>2020-03-13T12:19:59Z</cp:lastPrinted>
  <dcterms:created xsi:type="dcterms:W3CDTF">2020-03-13T11:07:40Z</dcterms:created>
  <dcterms:modified xsi:type="dcterms:W3CDTF">2020-03-16T15:59:05Z</dcterms:modified>
</cp:coreProperties>
</file>